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9" r:id="rId7"/>
    <p:sldId id="270" r:id="rId8"/>
    <p:sldId id="271" r:id="rId9"/>
    <p:sldId id="273" r:id="rId10"/>
    <p:sldId id="266" r:id="rId11"/>
    <p:sldId id="265" r:id="rId12"/>
    <p:sldId id="263" r:id="rId13"/>
    <p:sldId id="27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B7284-FE54-4F86-8380-D9132A3398DF}" v="53" dt="2024-04-09T19:38:47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DFAFB-974B-4028-80F8-A502C1C2CD0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C88E8-2205-47CD-9E96-0C17B776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0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casual introduction: looked into how map projections were made and represented ground (lunar surface more accurately)</a:t>
            </a:r>
          </a:p>
          <a:p>
            <a:r>
              <a:rPr lang="en-US"/>
              <a:t>- optimization and refinement has never been applied before …</a:t>
            </a:r>
          </a:p>
          <a:p>
            <a:r>
              <a:rPr lang="en-US"/>
              <a:t>- mention Artemis landing sites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C88E8-2205-47CD-9E96-0C17B7761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investigated the optimization of three projection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C88E8-2205-47CD-9E96-0C17B7761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</a:t>
            </a:r>
          </a:p>
          <a:p>
            <a:r>
              <a:rPr lang="en-US"/>
              <a:t>- introduce map projections represent a flat paper map on a surface (a map is projected onto the surface shape)</a:t>
            </a:r>
          </a:p>
          <a:p>
            <a:r>
              <a:rPr lang="en-US"/>
              <a:t>projection point</a:t>
            </a:r>
          </a:p>
          <a:p>
            <a:r>
              <a:rPr lang="en-US"/>
              <a:t>- central meridian </a:t>
            </a:r>
          </a:p>
          <a:p>
            <a:r>
              <a:rPr lang="en-US"/>
              <a:t>- standard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C88E8-2205-47CD-9E96-0C17B7761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from 3d to 2d, distortion occurs – from elevation and curvature </a:t>
            </a:r>
          </a:p>
          <a:p>
            <a:r>
              <a:rPr lang="en-US"/>
              <a:t>- solution: scale map so it more accurately shows the surface – objective</a:t>
            </a:r>
          </a:p>
          <a:p>
            <a:r>
              <a:rPr lang="en-US"/>
              <a:t>- plot: </a:t>
            </a:r>
            <a:r>
              <a:rPr lang="en-US" err="1"/>
              <a:t>utm</a:t>
            </a:r>
            <a:r>
              <a:rPr lang="en-US"/>
              <a:t> and </a:t>
            </a:r>
            <a:r>
              <a:rPr lang="en-US" err="1"/>
              <a:t>spcs</a:t>
            </a:r>
            <a:r>
              <a:rPr lang="en-US"/>
              <a:t> – smaller area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C88E8-2205-47CD-9E96-0C17B7761F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C88E8-2205-47CD-9E96-0C17B7761F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ED5B2-35FB-3896-CF6F-42CEB869B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7F5B9-DA8F-0037-847A-7A0FF15A2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CF7F6-4A31-8A43-9FEA-87C0FEDC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8B80-AADE-D9B8-09BA-D2C2D842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2111-6F2A-EB34-D852-282D29D7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2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2ECB-E438-8629-93A5-2F8E484D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17C3F-0841-DC69-578A-D7B5F7A9B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A2F2D-71BC-88B1-9778-33F8AD79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306F1-6A9D-DB4C-AF31-33FC3538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2815C-FA72-786A-AF28-AEF3DB0D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A2E3C-B7AD-2F10-8F61-9A10D0427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DDF38-6949-B6EB-1783-2655C6398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D31E-541F-7498-5607-304040B5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7EED2-DE5B-2041-D3F9-585BF9CF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52179-0C53-31F2-3E8B-2FAC3E47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7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4893-44D5-FA90-9A14-0715603F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0DE38-5D95-4BCE-5C35-094411D53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994C9-9BA3-7F28-136A-1462759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36E03-7D84-FDD2-5EE9-7602AFA1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8E9D4-A1C8-1089-5F6C-C89CB1C6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8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8921-569B-3B55-5297-ED4F332A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E23AF-2735-F506-323D-6844E30C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07EF-8692-AAA4-B16B-87E79F7A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77005-52A3-F5C1-3A0E-02CE895B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55E6B-CC70-78FC-791F-F607166D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9572-EFC1-B0D6-BF1C-45A3FE37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6DC5-39AA-59A6-4B4C-A3AB83B8C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29F96-BF12-5248-156E-EF93D0367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A55A1-B79A-89EA-BCD5-5B92D4BA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11A40-981F-6B76-FB33-8C8198C4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F9CC7-5EAA-410F-2AE3-6F9F8AC7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9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593A-4BA2-70CC-0610-68A21C71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6178-629C-ACFC-9964-76AE7815A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E2E55-A57D-9D3A-0E6C-85CD0BAE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6C518-E125-E305-0493-E5F2A43A1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2201F-16F9-37CD-0375-7CFE1AC06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D67E3-218A-FC97-D1D4-8F88AF13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118B6-262E-391A-7258-5555EE71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48D85-78FC-1201-7A55-40BD5DAE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4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626C-70E1-C7EE-1C30-C57F8B70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D0723-A892-BA1F-3D9A-F1BDFF02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0A2A2-2C1A-0A4F-7AE5-D0C623E0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831BB-9844-4D45-4FAB-1D00400F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5ADD4-B541-4C2C-8C68-0C13F8E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42246-FD85-3AB9-1296-080749C6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54F68-D41C-CBDF-E6FA-707844EB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2BE1-F0EC-45F0-3EC0-5E40CA52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A6663-021C-DFB8-BA01-C59F3E2E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86508-D206-0039-E5A7-ACEA3BD9F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C05D9-B24E-C935-CB03-D9BA2A3D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26F71-8410-1B82-C09F-4EEC566F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35099-8FDC-B1EF-5951-FFC6BA35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B8F1-7063-C781-E269-79098A7C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11217-C290-26D1-DF1E-422D4302A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A406A-6FA9-A470-556F-B21ECB857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C6FE5-93A9-4532-905F-AA4AD903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F5C96-4D72-218B-5C43-09A614F0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0F728-D804-1141-D515-35359BC8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4DD04-0BE7-D9A1-C97E-3D7ED1C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0545D-2A95-662A-3B14-EF54F8FF2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1821-BF81-9683-B3EB-1CC69AEC7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E426-4D00-4E58-ADAE-4C28A2C161C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0D1F3-8627-67DE-EF04-3E955F30F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C0CB6-FA0C-F058-7406-461923921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B55A-6B64-4301-BB03-C100595B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CAFB-2AC0-2F05-F030-9BDC8DEE0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521" y="1900237"/>
            <a:ext cx="9144000" cy="2387600"/>
          </a:xfrm>
        </p:spPr>
        <p:txBody>
          <a:bodyPr>
            <a:normAutofit/>
          </a:bodyPr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Optimization of Lunar Map Distortion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3765C-8B29-9837-3D03-3BAB0FFC5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6949"/>
            <a:ext cx="9144000" cy="1655762"/>
          </a:xfrm>
        </p:spPr>
        <p:txBody>
          <a:bodyPr/>
          <a:lstStyle/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Jessica Maldonado Olivas </a:t>
            </a: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Mentor: Mark McClernan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4AAF6-9CF8-B818-5ED3-61672F6D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7" y="194672"/>
            <a:ext cx="1062979" cy="1855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CC9DE0-978B-82BE-524D-48AEADF2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962" y="5069533"/>
            <a:ext cx="1045659" cy="1618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8A8567-3BD8-D9AE-369F-858B52C07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150" y="194672"/>
            <a:ext cx="2477386" cy="9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4477A1-23C6-F70E-DB55-B5CF7E36B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820079"/>
              </p:ext>
            </p:extLst>
          </p:nvPr>
        </p:nvGraphicFramePr>
        <p:xfrm>
          <a:off x="110455" y="246066"/>
          <a:ext cx="11971089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121">
                  <a:extLst>
                    <a:ext uri="{9D8B030D-6E8A-4147-A177-3AD203B41FA5}">
                      <a16:colId xmlns:a16="http://schemas.microsoft.com/office/drawing/2014/main" val="752470236"/>
                    </a:ext>
                  </a:extLst>
                </a:gridCol>
                <a:gridCol w="1330121">
                  <a:extLst>
                    <a:ext uri="{9D8B030D-6E8A-4147-A177-3AD203B41FA5}">
                      <a16:colId xmlns:a16="http://schemas.microsoft.com/office/drawing/2014/main" val="3516313882"/>
                    </a:ext>
                  </a:extLst>
                </a:gridCol>
                <a:gridCol w="1330121">
                  <a:extLst>
                    <a:ext uri="{9D8B030D-6E8A-4147-A177-3AD203B41FA5}">
                      <a16:colId xmlns:a16="http://schemas.microsoft.com/office/drawing/2014/main" val="992839674"/>
                    </a:ext>
                  </a:extLst>
                </a:gridCol>
                <a:gridCol w="1330121">
                  <a:extLst>
                    <a:ext uri="{9D8B030D-6E8A-4147-A177-3AD203B41FA5}">
                      <a16:colId xmlns:a16="http://schemas.microsoft.com/office/drawing/2014/main" val="2481622952"/>
                    </a:ext>
                  </a:extLst>
                </a:gridCol>
                <a:gridCol w="1330121">
                  <a:extLst>
                    <a:ext uri="{9D8B030D-6E8A-4147-A177-3AD203B41FA5}">
                      <a16:colId xmlns:a16="http://schemas.microsoft.com/office/drawing/2014/main" val="3675240507"/>
                    </a:ext>
                  </a:extLst>
                </a:gridCol>
                <a:gridCol w="1330121">
                  <a:extLst>
                    <a:ext uri="{9D8B030D-6E8A-4147-A177-3AD203B41FA5}">
                      <a16:colId xmlns:a16="http://schemas.microsoft.com/office/drawing/2014/main" val="1611128616"/>
                    </a:ext>
                  </a:extLst>
                </a:gridCol>
                <a:gridCol w="1330121">
                  <a:extLst>
                    <a:ext uri="{9D8B030D-6E8A-4147-A177-3AD203B41FA5}">
                      <a16:colId xmlns:a16="http://schemas.microsoft.com/office/drawing/2014/main" val="897142772"/>
                    </a:ext>
                  </a:extLst>
                </a:gridCol>
                <a:gridCol w="1330121">
                  <a:extLst>
                    <a:ext uri="{9D8B030D-6E8A-4147-A177-3AD203B41FA5}">
                      <a16:colId xmlns:a16="http://schemas.microsoft.com/office/drawing/2014/main" val="3422792595"/>
                    </a:ext>
                  </a:extLst>
                </a:gridCol>
                <a:gridCol w="1330121">
                  <a:extLst>
                    <a:ext uri="{9D8B030D-6E8A-4147-A177-3AD203B41FA5}">
                      <a16:colId xmlns:a16="http://schemas.microsoft.com/office/drawing/2014/main" val="1858031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Stereographic (Projection Point)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Transverse Mercator (Projection 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Statistics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Lambert Conic Conformal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83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58.5, -83.9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1.0004123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1.0004123</a:t>
                      </a:r>
                    </a:p>
                    <a:p>
                      <a:r>
                        <a:rPr lang="en-US" sz="1200" dirty="0"/>
                        <a:t>STD: 6.8556e-06</a:t>
                      </a:r>
                    </a:p>
                    <a:p>
                      <a:r>
                        <a:rPr lang="en-US" sz="1200" dirty="0"/>
                        <a:t>Min: 1.0004017</a:t>
                      </a:r>
                    </a:p>
                    <a:p>
                      <a:r>
                        <a:rPr lang="en-US" sz="1200" dirty="0"/>
                        <a:t>Max: 1.00043675</a:t>
                      </a:r>
                    </a:p>
                    <a:p>
                      <a:r>
                        <a:rPr lang="en-US" sz="1200" dirty="0"/>
                        <a:t>Range: 3.506e-05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1.005885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1.005885</a:t>
                      </a:r>
                    </a:p>
                    <a:p>
                      <a:r>
                        <a:rPr lang="en-US" sz="1200" dirty="0"/>
                        <a:t>STD: 0.000476787</a:t>
                      </a:r>
                    </a:p>
                    <a:p>
                      <a:r>
                        <a:rPr lang="en-US" sz="1200" dirty="0"/>
                        <a:t>Min: 1.0049729</a:t>
                      </a:r>
                    </a:p>
                    <a:p>
                      <a:r>
                        <a:rPr lang="en-US" sz="1200" dirty="0"/>
                        <a:t>Max: 1.00683422</a:t>
                      </a:r>
                    </a:p>
                    <a:p>
                      <a:r>
                        <a:rPr lang="en-US" sz="1200" dirty="0"/>
                        <a:t>Range: 0.0018612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58.14, -83.92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1.000413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1.000413</a:t>
                      </a:r>
                    </a:p>
                    <a:p>
                      <a:r>
                        <a:rPr lang="en-US" sz="1200" dirty="0"/>
                        <a:t>STD: 1.37372e-05</a:t>
                      </a:r>
                    </a:p>
                    <a:p>
                      <a:r>
                        <a:rPr lang="en-US" sz="1200" dirty="0"/>
                        <a:t>Min: 1.0004004</a:t>
                      </a:r>
                    </a:p>
                    <a:p>
                      <a:r>
                        <a:rPr lang="en-US" sz="1200" dirty="0"/>
                        <a:t>Max: 1.0004515</a:t>
                      </a:r>
                    </a:p>
                    <a:p>
                      <a:r>
                        <a:rPr lang="en-US" sz="1200" dirty="0"/>
                        <a:t>Range: 5.10e-05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47690"/>
                  </a:ext>
                </a:extLst>
              </a:tr>
              <a:tr h="167758">
                <a:tc>
                  <a:txBody>
                    <a:bodyPr/>
                    <a:lstStyle/>
                    <a:p>
                      <a:r>
                        <a:rPr lang="en-US" sz="1400" dirty="0"/>
                        <a:t>56.5, -84.9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1.0004833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1.0004833</a:t>
                      </a:r>
                    </a:p>
                    <a:p>
                      <a:r>
                        <a:rPr lang="en-US" sz="1200" dirty="0"/>
                        <a:t>STD:  3.91223e-05</a:t>
                      </a:r>
                    </a:p>
                    <a:p>
                      <a:r>
                        <a:rPr lang="en-US" sz="1200" dirty="0"/>
                        <a:t>Min: 1.00042086</a:t>
                      </a:r>
                    </a:p>
                    <a:p>
                      <a:r>
                        <a:rPr lang="en-US" sz="1200" dirty="0"/>
                        <a:t>Max: 1.0005827</a:t>
                      </a:r>
                    </a:p>
                    <a:p>
                      <a:r>
                        <a:rPr lang="en-US" sz="1200" dirty="0"/>
                        <a:t>Range: 0.000162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1.002698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1.002806</a:t>
                      </a:r>
                    </a:p>
                    <a:p>
                      <a:r>
                        <a:rPr lang="en-US" sz="1200" dirty="0"/>
                        <a:t>STD: 0.00031594</a:t>
                      </a:r>
                    </a:p>
                    <a:p>
                      <a:r>
                        <a:rPr lang="en-US" sz="1200" dirty="0"/>
                        <a:t>Min: 1.00210962</a:t>
                      </a:r>
                    </a:p>
                    <a:p>
                      <a:r>
                        <a:rPr lang="en-US" sz="1200" dirty="0"/>
                        <a:t>Max: 1.00364910</a:t>
                      </a:r>
                    </a:p>
                    <a:p>
                      <a:r>
                        <a:rPr lang="en-US" sz="1200" dirty="0"/>
                        <a:t>Range: 0.001539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-59.12, -84.37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1.000398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1.000398</a:t>
                      </a:r>
                    </a:p>
                    <a:p>
                      <a:r>
                        <a:rPr lang="en-US" sz="1200" dirty="0"/>
                        <a:t>STD: 1.2045e-05</a:t>
                      </a:r>
                    </a:p>
                    <a:p>
                      <a:r>
                        <a:rPr lang="en-US" sz="1200" dirty="0"/>
                        <a:t>Min: 1.00038642</a:t>
                      </a:r>
                    </a:p>
                    <a:p>
                      <a:r>
                        <a:rPr lang="en-US" sz="1200" dirty="0"/>
                        <a:t>Max: 1.00043157</a:t>
                      </a:r>
                    </a:p>
                    <a:p>
                      <a:r>
                        <a:rPr lang="en-US" sz="1200" dirty="0"/>
                        <a:t>Range: 4.515e-05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6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60.2, -83.95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1.000414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1.000414</a:t>
                      </a:r>
                    </a:p>
                    <a:p>
                      <a:r>
                        <a:rPr lang="en-US" sz="1200" dirty="0"/>
                        <a:t>STD: 8.92136e-06</a:t>
                      </a:r>
                    </a:p>
                    <a:p>
                      <a:r>
                        <a:rPr lang="en-US" sz="1200" dirty="0"/>
                        <a:t>Min: 1.0004017</a:t>
                      </a:r>
                    </a:p>
                    <a:p>
                      <a:r>
                        <a:rPr lang="en-US" sz="1200" dirty="0"/>
                        <a:t>Max: 1.0004467</a:t>
                      </a:r>
                    </a:p>
                    <a:p>
                      <a:r>
                        <a:rPr lang="en-US" sz="1200" dirty="0"/>
                        <a:t>Range:  4.502e-05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1.0020186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1.0020186</a:t>
                      </a:r>
                    </a:p>
                    <a:p>
                      <a:r>
                        <a:rPr lang="en-US" sz="1200" dirty="0"/>
                        <a:t>STD: 0.00025896</a:t>
                      </a:r>
                    </a:p>
                    <a:p>
                      <a:r>
                        <a:rPr lang="en-US" sz="1200" dirty="0"/>
                        <a:t>Min: 1.001470972</a:t>
                      </a:r>
                    </a:p>
                    <a:p>
                      <a:r>
                        <a:rPr lang="en-US" sz="1200" dirty="0"/>
                        <a:t>Max: 1.00270732</a:t>
                      </a:r>
                    </a:p>
                    <a:p>
                      <a:r>
                        <a:rPr lang="en-US" sz="1200" dirty="0"/>
                        <a:t>Range: 0.0012363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-58.68, -84.08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1.000407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1.000407</a:t>
                      </a:r>
                    </a:p>
                    <a:p>
                      <a:r>
                        <a:rPr lang="en-US" sz="1200" dirty="0"/>
                        <a:t>STD: 9.91399e-06</a:t>
                      </a:r>
                    </a:p>
                    <a:p>
                      <a:r>
                        <a:rPr lang="en-US" sz="1200" dirty="0"/>
                        <a:t>Min: 1.0003972</a:t>
                      </a:r>
                    </a:p>
                    <a:p>
                      <a:r>
                        <a:rPr lang="en-US" sz="1200" dirty="0"/>
                        <a:t>Max: 1.0004347</a:t>
                      </a:r>
                    </a:p>
                    <a:p>
                      <a:r>
                        <a:rPr lang="en-US" sz="1200" dirty="0"/>
                        <a:t>Range: 3.749e-05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07394"/>
                  </a:ext>
                </a:extLst>
              </a:tr>
              <a:tr h="481287">
                <a:tc>
                  <a:txBody>
                    <a:bodyPr/>
                    <a:lstStyle/>
                    <a:p>
                      <a:r>
                        <a:rPr lang="en-US" sz="1400"/>
                        <a:t>56.01, -84.94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1.000491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1.000491</a:t>
                      </a:r>
                    </a:p>
                    <a:p>
                      <a:r>
                        <a:rPr lang="en-US" sz="1200" dirty="0"/>
                        <a:t>STD: 4.10725e-05</a:t>
                      </a:r>
                    </a:p>
                    <a:p>
                      <a:r>
                        <a:rPr lang="en-US" sz="1200" dirty="0"/>
                        <a:t>Min: 1.00042403</a:t>
                      </a:r>
                    </a:p>
                    <a:p>
                      <a:r>
                        <a:rPr lang="en-US" sz="1200" dirty="0"/>
                        <a:t>Max: 1.00059614</a:t>
                      </a:r>
                    </a:p>
                    <a:p>
                      <a:r>
                        <a:rPr lang="en-US" sz="1200" dirty="0"/>
                        <a:t>Range: 0.0001721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1.00205</a:t>
                      </a:r>
                    </a:p>
                    <a:p>
                      <a:r>
                        <a:rPr lang="en-US" sz="1200" dirty="0"/>
                        <a:t>STD: 0.0002614</a:t>
                      </a:r>
                    </a:p>
                    <a:p>
                      <a:r>
                        <a:rPr lang="en-US" sz="1200" dirty="0"/>
                        <a:t>Min: 1.0014959</a:t>
                      </a:r>
                    </a:p>
                    <a:p>
                      <a:r>
                        <a:rPr lang="en-US" sz="1200" dirty="0"/>
                        <a:t>Max: 1.0027459</a:t>
                      </a:r>
                    </a:p>
                    <a:p>
                      <a:r>
                        <a:rPr lang="en-US" sz="1200" dirty="0"/>
                        <a:t>Range: 0.001250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59.19, -83.89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1.000414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Mean: 1.000414</a:t>
                      </a:r>
                    </a:p>
                    <a:p>
                      <a:r>
                        <a:rPr lang="en-US" sz="1200" dirty="0"/>
                        <a:t>STD: 1.4666e-05</a:t>
                      </a:r>
                    </a:p>
                    <a:p>
                      <a:r>
                        <a:rPr lang="en-US" sz="1200" dirty="0"/>
                        <a:t>Min: 1.00040080</a:t>
                      </a:r>
                    </a:p>
                    <a:p>
                      <a:r>
                        <a:rPr lang="en-US" sz="1200" dirty="0"/>
                        <a:t>Max: 1.00045466</a:t>
                      </a:r>
                    </a:p>
                    <a:p>
                      <a:r>
                        <a:rPr lang="en-US" sz="1200" dirty="0"/>
                        <a:t>Range: 5.386e-05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89343"/>
                  </a:ext>
                </a:extLst>
              </a:tr>
              <a:tr h="975474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60.998, -84.999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ighlight>
                            <a:srgbClr val="00FF00"/>
                          </a:highlight>
                        </a:rPr>
                        <a:t>0.999418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Mean: 0.9995142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STD:4.28854e-05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Min:0.99944515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Max:0.99962001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Range: 0.0001748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60.99939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ighlight>
                            <a:srgbClr val="00FF00"/>
                          </a:highlight>
                        </a:rPr>
                        <a:t>0.99513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Mean: 0.9999598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STD:0.00013523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Min:0.99971961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Max: 1.00030404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Range: 0.0005844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56, -</a:t>
                      </a:r>
                      <a:r>
                        <a:rPr lang="en-US" sz="1400" b="1" dirty="0">
                          <a:highlight>
                            <a:srgbClr val="00FF00"/>
                          </a:highlight>
                        </a:rPr>
                        <a:t>84.430766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ighlight>
                            <a:srgbClr val="00FF00"/>
                          </a:highlight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Mean: 2.1272119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STD: 0.043288656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Min: 2.05523260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Max: 2.20467602</a:t>
                      </a:r>
                    </a:p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Range: 0.1494434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21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0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D14D-93AE-A7D7-E9B0-41371DA1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BABC-6425-9481-EE91-D4B12469D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62226" cy="2654096"/>
          </a:xfrm>
        </p:spPr>
        <p:txBody>
          <a:bodyPr/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Explore feasibility on other map projections</a:t>
            </a:r>
          </a:p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Prove Minimization</a:t>
            </a:r>
          </a:p>
          <a:p>
            <a:pPr lvl="1"/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Data visualization</a:t>
            </a:r>
          </a:p>
          <a:p>
            <a:pPr lvl="1"/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Research &amp; Optimization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3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2845-ED58-20E3-296A-44F2D9D5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Outline &amp;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AEBE-A5A3-FCDA-3423-E4C06A947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690688"/>
            <a:ext cx="5181600" cy="4351338"/>
          </a:xfrm>
        </p:spPr>
        <p:txBody>
          <a:bodyPr>
            <a:noAutofit/>
          </a:bodyPr>
          <a:lstStyle/>
          <a:p>
            <a:r>
              <a:rPr lang="en-US" sz="24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Investigate the feasibility of map projection optimization through the examination of three map projections with both manual refinement techniques and optimization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80AE3-D69A-4196-E697-52EB4E7CC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" y="1690688"/>
            <a:ext cx="5181600" cy="4351338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Intro on Map Projections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Map Projection Distortion</a:t>
            </a:r>
          </a:p>
          <a:p>
            <a:pPr marL="514350" indent="-514350">
              <a:buAutoNum type="arabicPeriod"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Methods</a:t>
            </a:r>
          </a:p>
          <a:p>
            <a:pPr marL="514350" indent="-514350">
              <a:buAutoNum type="arabicPeriod"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Results </a:t>
            </a:r>
          </a:p>
          <a:p>
            <a:pPr marL="514350" indent="-514350">
              <a:buAutoNum type="arabicPeriod"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7045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9718-DB01-0DF2-528A-7FCE8FC5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007"/>
            <a:ext cx="10515600" cy="1325563"/>
          </a:xfrm>
        </p:spPr>
        <p:txBody>
          <a:bodyPr/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Map Projections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04865-92CC-C4D2-F836-0FDA8C62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82" y="1253330"/>
            <a:ext cx="6446520" cy="5166519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 method for representing part of the surface of a celestial object on a plane surface</a:t>
            </a:r>
          </a:p>
          <a:p>
            <a:r>
              <a:rPr lang="en-US" b="1" i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Stereographic</a:t>
            </a:r>
            <a:r>
              <a:rPr lang="en-US" b="0" i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 planar projection</a:t>
            </a:r>
          </a:p>
          <a:p>
            <a:r>
              <a:rPr lang="en-US" b="1" i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Transverse Mercator</a:t>
            </a:r>
            <a:r>
              <a:rPr lang="en-US" b="0" i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 Cylindrical projection</a:t>
            </a:r>
            <a:endParaRPr lang="en-US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b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Lambert Conic Conformal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 conic projection</a:t>
            </a:r>
            <a:endParaRPr lang="en-US" b="0" i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2225F251-B99F-9ABB-EBD1-D258F967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89" y="2990849"/>
            <a:ext cx="32194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1. Stereographic projection | Eu, Mircea">
            <a:extLst>
              <a:ext uri="{FF2B5EF4-FFF2-40B4-BE49-F238E27FC236}">
                <a16:creationId xmlns:a16="http://schemas.microsoft.com/office/drawing/2014/main" id="{FBA05F84-FF19-5AA4-1F34-91522441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51142"/>
            <a:ext cx="3508068" cy="18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1. The UTM Grid and Transverse Mercator Projection | The Nature of  Geographic Information">
            <a:extLst>
              <a:ext uri="{FF2B5EF4-FFF2-40B4-BE49-F238E27FC236}">
                <a16:creationId xmlns:a16="http://schemas.microsoft.com/office/drawing/2014/main" id="{E2B17096-A8C9-C8E1-DD75-4AF6C1B80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4"/>
          <a:stretch/>
        </p:blipFill>
        <p:spPr bwMode="auto">
          <a:xfrm>
            <a:off x="9604539" y="1654332"/>
            <a:ext cx="2328717" cy="20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2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rid Coordinate, Ground Coordinate, Distance, Combined Scale Factor –  RASHMS.COM">
            <a:extLst>
              <a:ext uri="{FF2B5EF4-FFF2-40B4-BE49-F238E27FC236}">
                <a16:creationId xmlns:a16="http://schemas.microsoft.com/office/drawing/2014/main" id="{AC6D7C6B-8374-E754-3F86-34A12F7C1C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55082" y="94336"/>
            <a:ext cx="5501639" cy="35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1B1DE5-46BC-7C6D-5A21-D1DB85553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" y="1690688"/>
            <a:ext cx="5181600" cy="4351338"/>
          </a:xfrm>
        </p:spPr>
        <p:txBody>
          <a:bodyPr/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Refers to distortions that occur when a three-dimensional surface is represented on a two- dimensional map.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18596AB4-6558-090F-362C-0AB676328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55" y="3775959"/>
            <a:ext cx="3983605" cy="29877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6B3252-67C4-A9C9-084A-3F23D277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Map Projection Distortion</a:t>
            </a:r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77C53BB-2CB9-535A-DB13-7D75C33D2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3775959"/>
            <a:ext cx="3983605" cy="29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5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25BB-D30A-FF79-5F2F-D482B6BD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E8B9F-25B2-21C8-7B52-7991F69CA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175" y="168751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Manual:</a:t>
            </a:r>
          </a:p>
          <a:p>
            <a:pPr marL="0" indent="0">
              <a:buNone/>
            </a:pPr>
            <a:r>
              <a:rPr lang="en-US" sz="2000" b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Elevation Factor: </a:t>
            </a:r>
            <a:r>
              <a:rPr lang="en-US" sz="2000" b="0" i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The elevation factor converts distances between the geodetic distances on the lunar surface and the horizontal ground distances.</a:t>
            </a:r>
            <a:endParaRPr lang="en-US" sz="200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en-US" sz="2000" b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Grid Scale Factor: </a:t>
            </a:r>
            <a:r>
              <a:rPr lang="en-US" sz="20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ratio to account for the distortion introduced by map projections</a:t>
            </a:r>
          </a:p>
          <a:p>
            <a:pPr marL="0" indent="0">
              <a:buNone/>
            </a:pPr>
            <a:r>
              <a:rPr lang="en-US" sz="2000" b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Combined Scale Factor</a:t>
            </a:r>
            <a:r>
              <a:rPr lang="en-US" sz="20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 Product of the elevation and grid scale, used to correct combined linear distortion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E75E8-F86C-C821-1815-CB6ED916C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590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Dual Annealing Algorithms</a:t>
            </a:r>
            <a:r>
              <a:rPr lang="en-US" sz="24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 Global optimization algorithm which starts with an initial solution and iteratively looks for a better solution based on specific parameters.</a:t>
            </a:r>
          </a:p>
          <a:p>
            <a:pPr marL="0" indent="0">
              <a:buNone/>
            </a:pPr>
            <a:r>
              <a:rPr lang="en-US" sz="24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 Minimized the residual to be as close to true scale (1.0)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C49862-9CC3-2F76-754D-A9A237FC05A0}"/>
                  </a:ext>
                </a:extLst>
              </p:cNvPr>
              <p:cNvSpPr txBox="1"/>
              <p:nvPr/>
            </p:nvSpPr>
            <p:spPr>
              <a:xfrm>
                <a:off x="3087206" y="1379768"/>
                <a:ext cx="1545295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𝑅𝑚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C49862-9CC3-2F76-754D-A9A237FC0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206" y="1379768"/>
                <a:ext cx="1545295" cy="615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07131C-FEAF-55EE-FC58-825C4211EAA2}"/>
                  </a:ext>
                </a:extLst>
              </p:cNvPr>
              <p:cNvSpPr txBox="1"/>
              <p:nvPr/>
            </p:nvSpPr>
            <p:spPr>
              <a:xfrm>
                <a:off x="3635616" y="5407588"/>
                <a:ext cx="1385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07131C-FEAF-55EE-FC58-825C4211E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16" y="5407588"/>
                <a:ext cx="13855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ntroduction to ground to grid correction—ArcGIS Pro | Documentation">
            <a:extLst>
              <a:ext uri="{FF2B5EF4-FFF2-40B4-BE49-F238E27FC236}">
                <a16:creationId xmlns:a16="http://schemas.microsoft.com/office/drawing/2014/main" id="{681DFA86-B449-B640-D40F-BC3345FB2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16"/>
          <a:stretch/>
        </p:blipFill>
        <p:spPr bwMode="auto">
          <a:xfrm>
            <a:off x="7559500" y="19093"/>
            <a:ext cx="4431325" cy="17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9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517231-B4D1-836B-847F-2310323D7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2794" y="1446411"/>
            <a:ext cx="7049206" cy="3965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0C42E-D599-2827-A171-81A81D463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39" b="21673"/>
          <a:stretch/>
        </p:blipFill>
        <p:spPr>
          <a:xfrm>
            <a:off x="169209" y="1681060"/>
            <a:ext cx="2291725" cy="3495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80712-FE32-58DD-FD6B-74245ED71B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38" b="21673"/>
          <a:stretch/>
        </p:blipFill>
        <p:spPr>
          <a:xfrm>
            <a:off x="2708587" y="1681060"/>
            <a:ext cx="2291329" cy="34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1D40-49C6-CE42-28E0-5930C08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Stereographic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3B9EC2-E1C1-17F1-DBD2-E481067844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83" y="2502245"/>
            <a:ext cx="4275659" cy="349637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C8F396-4C3C-ADAD-3063-5D33EB0903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96" y="4653806"/>
            <a:ext cx="1897390" cy="1344817"/>
          </a:xfrm>
        </p:spPr>
      </p:pic>
      <p:pic>
        <p:nvPicPr>
          <p:cNvPr id="15" name="Picture 6" descr="21. Stereographic projection | Eu, Mircea">
            <a:extLst>
              <a:ext uri="{FF2B5EF4-FFF2-40B4-BE49-F238E27FC236}">
                <a16:creationId xmlns:a16="http://schemas.microsoft.com/office/drawing/2014/main" id="{D25C438B-2860-7698-1D89-3C7EB2D2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00" y="268130"/>
            <a:ext cx="3508068" cy="18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65A6F2-B978-524A-C752-1B8C4133E2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439" b="21673"/>
          <a:stretch/>
        </p:blipFill>
        <p:spPr>
          <a:xfrm>
            <a:off x="273984" y="627416"/>
            <a:ext cx="2291725" cy="3495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894D7-77C8-E8A5-EEFF-E75A2340B553}"/>
              </a:ext>
            </a:extLst>
          </p:cNvPr>
          <p:cNvSpPr txBox="1"/>
          <p:nvPr/>
        </p:nvSpPr>
        <p:spPr>
          <a:xfrm>
            <a:off x="4490563" y="1996362"/>
            <a:ext cx="2927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Manual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27084-9A43-5A3F-8B01-512273AC2EBD}"/>
              </a:ext>
            </a:extLst>
          </p:cNvPr>
          <p:cNvSpPr txBox="1"/>
          <p:nvPr/>
        </p:nvSpPr>
        <p:spPr>
          <a:xfrm>
            <a:off x="7879296" y="1996362"/>
            <a:ext cx="2927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Optimized</a:t>
            </a:r>
          </a:p>
        </p:txBody>
      </p:sp>
      <p:pic>
        <p:nvPicPr>
          <p:cNvPr id="13" name="Picture 12" descr="A picture containing businesscard, stationary, envelope, vector graphics&#10;&#10;Description automatically generated">
            <a:extLst>
              <a:ext uri="{FF2B5EF4-FFF2-40B4-BE49-F238E27FC236}">
                <a16:creationId xmlns:a16="http://schemas.microsoft.com/office/drawing/2014/main" id="{0DCA956B-6629-D8E1-B915-F9DC36F5A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41" y="2334916"/>
            <a:ext cx="4733847" cy="4072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263A5-A3E4-B0E3-86A0-F368A165F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0934" y="4745159"/>
            <a:ext cx="1911448" cy="1162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BF1B6-96EF-9C09-39D5-01458DF3F6CE}"/>
              </a:ext>
            </a:extLst>
          </p:cNvPr>
          <p:cNvSpPr txBox="1"/>
          <p:nvPr/>
        </p:nvSpPr>
        <p:spPr>
          <a:xfrm>
            <a:off x="10421325" y="3499715"/>
            <a:ext cx="2375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Projected Point: </a:t>
            </a:r>
            <a:r>
              <a:rPr lang="en-US" sz="1800" dirty="0">
                <a:highlight>
                  <a:srgbClr val="00FF00"/>
                </a:highlight>
              </a:rPr>
              <a:t>60.998, -84.999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469718-BA8A-5BB3-77C2-6613839A2343}"/>
              </a:ext>
            </a:extLst>
          </p:cNvPr>
          <p:cNvSpPr txBox="1"/>
          <p:nvPr/>
        </p:nvSpPr>
        <p:spPr>
          <a:xfrm>
            <a:off x="4733453" y="5822489"/>
            <a:ext cx="2270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Projected Point: 58.5, -83.9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1D40-49C6-CE42-28E0-5930C08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Transverse Mercator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DEC6D7-01D6-4F6E-6ECB-D81D523F5A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59" y="2800970"/>
            <a:ext cx="3497732" cy="3182937"/>
          </a:xfrm>
        </p:spPr>
      </p:pic>
      <p:pic>
        <p:nvPicPr>
          <p:cNvPr id="14" name="Picture 13" descr="Chart, waterfall chart&#10;&#10;Description automatically generated">
            <a:extLst>
              <a:ext uri="{FF2B5EF4-FFF2-40B4-BE49-F238E27FC236}">
                <a16:creationId xmlns:a16="http://schemas.microsoft.com/office/drawing/2014/main" id="{53C823F0-4738-9D1B-50AA-A67439FFD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90" y="4694148"/>
            <a:ext cx="1562180" cy="1168460"/>
          </a:xfrm>
          <a:prstGeom prst="rect">
            <a:avLst/>
          </a:prstGeom>
        </p:spPr>
      </p:pic>
      <p:pic>
        <p:nvPicPr>
          <p:cNvPr id="16" name="Picture 8" descr="21. The UTM Grid and Transverse Mercator Projection | The Nature of  Geographic Information">
            <a:extLst>
              <a:ext uri="{FF2B5EF4-FFF2-40B4-BE49-F238E27FC236}">
                <a16:creationId xmlns:a16="http://schemas.microsoft.com/office/drawing/2014/main" id="{1290A0C5-E5DC-C4C5-ED9B-94C2AF006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4"/>
          <a:stretch/>
        </p:blipFill>
        <p:spPr bwMode="auto">
          <a:xfrm>
            <a:off x="9214665" y="65619"/>
            <a:ext cx="2328717" cy="20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28C43E-8BF2-4095-94C6-A52CBD4FE4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439" b="21673"/>
          <a:stretch/>
        </p:blipFill>
        <p:spPr>
          <a:xfrm>
            <a:off x="273984" y="627416"/>
            <a:ext cx="2291725" cy="3495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72C7F-FC9D-14CA-6CC3-96ED3BCA3144}"/>
              </a:ext>
            </a:extLst>
          </p:cNvPr>
          <p:cNvSpPr txBox="1"/>
          <p:nvPr/>
        </p:nvSpPr>
        <p:spPr>
          <a:xfrm>
            <a:off x="4101091" y="2300288"/>
            <a:ext cx="292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Manual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34644-FF16-5ACB-4574-A7DE4855FA26}"/>
              </a:ext>
            </a:extLst>
          </p:cNvPr>
          <p:cNvSpPr txBox="1"/>
          <p:nvPr/>
        </p:nvSpPr>
        <p:spPr>
          <a:xfrm>
            <a:off x="7804219" y="2305628"/>
            <a:ext cx="292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Optimized</a:t>
            </a:r>
          </a:p>
        </p:txBody>
      </p:sp>
      <p:pic>
        <p:nvPicPr>
          <p:cNvPr id="13" name="Content Placeholder 12" descr="A red and blue flag&#10;&#10;Description automatically generated with low confidence">
            <a:extLst>
              <a:ext uri="{FF2B5EF4-FFF2-40B4-BE49-F238E27FC236}">
                <a16:creationId xmlns:a16="http://schemas.microsoft.com/office/drawing/2014/main" id="{FCDE3E71-6ABF-64BB-4EF0-D6B4A9A95F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36" y="2605533"/>
            <a:ext cx="4311872" cy="3378374"/>
          </a:xfr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5B3C2AA1-1B59-63B4-A1CB-29E377AAA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57" y="4541684"/>
            <a:ext cx="2025754" cy="1124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1F1E04-EE68-43B6-5DE8-0F699DB53BF1}"/>
              </a:ext>
            </a:extLst>
          </p:cNvPr>
          <p:cNvSpPr txBox="1"/>
          <p:nvPr/>
        </p:nvSpPr>
        <p:spPr>
          <a:xfrm>
            <a:off x="3212577" y="5983907"/>
            <a:ext cx="227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Projected Axis: </a:t>
            </a:r>
            <a:r>
              <a:rPr lang="en-US" sz="1800" dirty="0"/>
              <a:t>59.0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C9B22-D174-3800-526A-473F550ABD8C}"/>
              </a:ext>
            </a:extLst>
          </p:cNvPr>
          <p:cNvSpPr txBox="1"/>
          <p:nvPr/>
        </p:nvSpPr>
        <p:spPr>
          <a:xfrm>
            <a:off x="7400254" y="5888519"/>
            <a:ext cx="257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Optimized Axis: </a:t>
            </a:r>
            <a:r>
              <a:rPr lang="en-US" sz="1800" dirty="0">
                <a:highlight>
                  <a:srgbClr val="00FF00"/>
                </a:highlight>
              </a:rPr>
              <a:t>60.99939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48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1D40-49C6-CE42-28E0-5930C08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Lambert Conic Conformal</a:t>
            </a: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50B3C147-EA3F-B93A-4154-24BD364D8D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61" y="2645017"/>
            <a:ext cx="3786305" cy="3307314"/>
          </a:xfr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73A434B4-3B53-A2F9-5B29-CD389CE9C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46" y="4771170"/>
            <a:ext cx="1511378" cy="1181161"/>
          </a:xfrm>
          <a:prstGeom prst="rect">
            <a:avLst/>
          </a:prstGeom>
        </p:spPr>
      </p:pic>
      <p:pic>
        <p:nvPicPr>
          <p:cNvPr id="20" name="Content Placeholder 19" descr="A picture containing text, stationary, businesscard, envelope&#10;&#10;Description automatically generated">
            <a:extLst>
              <a:ext uri="{FF2B5EF4-FFF2-40B4-BE49-F238E27FC236}">
                <a16:creationId xmlns:a16="http://schemas.microsoft.com/office/drawing/2014/main" id="{B6BAA90E-7281-7177-067A-7608DE8EFE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75" y="2645017"/>
            <a:ext cx="3656977" cy="3250647"/>
          </a:xfrm>
        </p:spPr>
      </p:pic>
      <p:pic>
        <p:nvPicPr>
          <p:cNvPr id="22" name="Picture 21" descr="Chart, waterfall chart&#10;&#10;Description automatically generated">
            <a:extLst>
              <a:ext uri="{FF2B5EF4-FFF2-40B4-BE49-F238E27FC236}">
                <a16:creationId xmlns:a16="http://schemas.microsoft.com/office/drawing/2014/main" id="{FE7CBB29-96B0-2EB0-DC4F-FC7F139BE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89" y="4674455"/>
            <a:ext cx="1428823" cy="1130358"/>
          </a:xfrm>
          <a:prstGeom prst="rect">
            <a:avLst/>
          </a:prstGeom>
        </p:spPr>
      </p:pic>
      <p:pic>
        <p:nvPicPr>
          <p:cNvPr id="23" name="Picture 2" descr="image">
            <a:extLst>
              <a:ext uri="{FF2B5EF4-FFF2-40B4-BE49-F238E27FC236}">
                <a16:creationId xmlns:a16="http://schemas.microsoft.com/office/drawing/2014/main" id="{80B7CB7E-A109-C756-D1E0-F8BCF2ED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659" y="0"/>
            <a:ext cx="2628107" cy="27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CEDD48-A383-B315-A1E9-6322DC4DB3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439" b="21673"/>
          <a:stretch/>
        </p:blipFill>
        <p:spPr>
          <a:xfrm>
            <a:off x="273984" y="627416"/>
            <a:ext cx="2291725" cy="3495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E30D2-EAFC-2514-9DFC-78751C9870E7}"/>
              </a:ext>
            </a:extLst>
          </p:cNvPr>
          <p:cNvSpPr txBox="1"/>
          <p:nvPr/>
        </p:nvSpPr>
        <p:spPr>
          <a:xfrm>
            <a:off x="4103314" y="2105153"/>
            <a:ext cx="292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Manual</a:t>
            </a:r>
            <a:r>
              <a:rPr lang="en-US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F1BF9-BBF1-9AC9-ECB6-74C8EE3A5256}"/>
              </a:ext>
            </a:extLst>
          </p:cNvPr>
          <p:cNvSpPr txBox="1"/>
          <p:nvPr/>
        </p:nvSpPr>
        <p:spPr>
          <a:xfrm>
            <a:off x="7824562" y="2105153"/>
            <a:ext cx="292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Optimized</a:t>
            </a:r>
            <a:r>
              <a:rPr lang="en-US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F2143-F756-6EFD-CC1D-2B20EFF6CCF6}"/>
              </a:ext>
            </a:extLst>
          </p:cNvPr>
          <p:cNvSpPr txBox="1"/>
          <p:nvPr/>
        </p:nvSpPr>
        <p:spPr>
          <a:xfrm>
            <a:off x="3164440" y="5895664"/>
            <a:ext cx="254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Projected Axis:-84.37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56E10-8DB7-F20E-EBB2-0FA8E4664F09}"/>
              </a:ext>
            </a:extLst>
          </p:cNvPr>
          <p:cNvSpPr txBox="1"/>
          <p:nvPr/>
        </p:nvSpPr>
        <p:spPr>
          <a:xfrm>
            <a:off x="7210668" y="5883688"/>
            <a:ext cx="254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Projected Axis: </a:t>
            </a:r>
            <a:r>
              <a:rPr lang="en-US" sz="1800" b="1" dirty="0">
                <a:highlight>
                  <a:srgbClr val="00FF00"/>
                </a:highlight>
              </a:rPr>
              <a:t>84.430766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6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9330bb-acf3-4e0e-bc65-b94fdca85a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73C9A10F0C0443BC0AC3EFF7AB54BA" ma:contentTypeVersion="15" ma:contentTypeDescription="Create a new document." ma:contentTypeScope="" ma:versionID="00554daadc72850ab59223e807f2d7fe">
  <xsd:schema xmlns:xsd="http://www.w3.org/2001/XMLSchema" xmlns:xs="http://www.w3.org/2001/XMLSchema" xmlns:p="http://schemas.microsoft.com/office/2006/metadata/properties" xmlns:ns3="4a9330bb-acf3-4e0e-bc65-b94fdca85a17" xmlns:ns4="34ed201b-f4ee-4dea-9b9e-50b45b0c60cc" targetNamespace="http://schemas.microsoft.com/office/2006/metadata/properties" ma:root="true" ma:fieldsID="10672c08438c4bdb7903455cf38a317a" ns3:_="" ns4:_="">
    <xsd:import namespace="4a9330bb-acf3-4e0e-bc65-b94fdca85a17"/>
    <xsd:import namespace="34ed201b-f4ee-4dea-9b9e-50b45b0c6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330bb-acf3-4e0e-bc65-b94fdca85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d201b-f4ee-4dea-9b9e-50b45b0c6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2EECB1-AEB7-49D3-A09C-5EFFD7C75720}">
  <ds:schemaRefs>
    <ds:schemaRef ds:uri="http://purl.org/dc/dcmitype/"/>
    <ds:schemaRef ds:uri="http://schemas.microsoft.com/office/infopath/2007/PartnerControls"/>
    <ds:schemaRef ds:uri="4a9330bb-acf3-4e0e-bc65-b94fdca85a17"/>
    <ds:schemaRef ds:uri="http://purl.org/dc/elements/1.1/"/>
    <ds:schemaRef ds:uri="http://schemas.microsoft.com/office/2006/metadata/properties"/>
    <ds:schemaRef ds:uri="http://schemas.microsoft.com/office/2006/documentManagement/types"/>
    <ds:schemaRef ds:uri="34ed201b-f4ee-4dea-9b9e-50b45b0c60cc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4912E8-1718-4438-9A77-2C9F851F8A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F22DA-3C76-4930-B6EF-531E8CA02564}">
  <ds:schemaRefs>
    <ds:schemaRef ds:uri="34ed201b-f4ee-4dea-9b9e-50b45b0c60cc"/>
    <ds:schemaRef ds:uri="4a9330bb-acf3-4e0e-bc65-b94fdca85a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682</Words>
  <Application>Microsoft Office PowerPoint</Application>
  <PresentationFormat>Widescreen</PresentationFormat>
  <Paragraphs>189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Cascadia Code</vt:lpstr>
      <vt:lpstr>Office Theme</vt:lpstr>
      <vt:lpstr>Optimization of Lunar Map Distortion</vt:lpstr>
      <vt:lpstr>Outline &amp; Objectives </vt:lpstr>
      <vt:lpstr>Map Projections </vt:lpstr>
      <vt:lpstr>Map Projection Distortion</vt:lpstr>
      <vt:lpstr>Methods</vt:lpstr>
      <vt:lpstr>PowerPoint Presentation</vt:lpstr>
      <vt:lpstr>Stereographic</vt:lpstr>
      <vt:lpstr>Transverse Mercator</vt:lpstr>
      <vt:lpstr>Lambert Conic Conformal</vt:lpstr>
      <vt:lpstr>PowerPoint Presentation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Lunar Map Distortion</dc:title>
  <dc:creator>Jessica Idaly Maldonado Olivas</dc:creator>
  <cp:lastModifiedBy>Michelle A. Coe</cp:lastModifiedBy>
  <cp:revision>3</cp:revision>
  <dcterms:created xsi:type="dcterms:W3CDTF">2024-04-02T15:04:49Z</dcterms:created>
  <dcterms:modified xsi:type="dcterms:W3CDTF">2024-04-09T22:40:43Z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0x0101008073C9A10F0C0443BC0AC3EFF7AB54BA</vt:lpwstr>
  </property>
</Properties>
</file>